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Amatic SC"/>
      <p:regular r:id="rId26"/>
      <p:bold r:id="rId27"/>
    </p:embeddedFont>
    <p:embeddedFont>
      <p:font typeface="Source Code Pro"/>
      <p:regular r:id="rId28"/>
      <p:bold r:id="rId29"/>
      <p:italic r:id="rId30"/>
      <p:boldItalic r:id="rId31"/>
    </p:embeddedFont>
    <p:embeddedFont>
      <p:font typeface="Comfortaa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BAEA5F-C439-45B6-8F37-25CBEDB4033B}">
  <a:tblStyle styleId="{5BBAEA5F-C439-45B6-8F37-25CBEDB4033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AmaticSC-regular.fntdata"/><Relationship Id="rId25" Type="http://schemas.openxmlformats.org/officeDocument/2006/relationships/slide" Target="slides/slide19.xml"/><Relationship Id="rId28" Type="http://schemas.openxmlformats.org/officeDocument/2006/relationships/font" Target="fonts/SourceCodePro-regular.fntdata"/><Relationship Id="rId27" Type="http://schemas.openxmlformats.org/officeDocument/2006/relationships/font" Target="fonts/AmaticSC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SourceCodePr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ourceCodePro-boldItalic.fntdata"/><Relationship Id="rId30" Type="http://schemas.openxmlformats.org/officeDocument/2006/relationships/font" Target="fonts/SourceCodePro-italic.fntdata"/><Relationship Id="rId11" Type="http://schemas.openxmlformats.org/officeDocument/2006/relationships/slide" Target="slides/slide5.xml"/><Relationship Id="rId33" Type="http://schemas.openxmlformats.org/officeDocument/2006/relationships/font" Target="fonts/Comfortaa-bold.fntdata"/><Relationship Id="rId10" Type="http://schemas.openxmlformats.org/officeDocument/2006/relationships/slide" Target="slides/slide4.xml"/><Relationship Id="rId32" Type="http://schemas.openxmlformats.org/officeDocument/2006/relationships/font" Target="fonts/Comfortaa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6f71a1b55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6f71a1b55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f71a1b55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6f71a1b55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f71a1b55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6f71a1b55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f7e66d979d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f7e66d979d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6f71a1b55f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6f71a1b55f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6f71a1b55f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6f71a1b55f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6f71a1b55f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6f71a1b55f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6f71a1b55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6f71a1b55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6f71a1b55f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6f71a1b55f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f7e66d979d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f7e66d979d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f7e66d979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f7e66d979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f7e66d979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f7e66d979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f7e66d979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f7e66d979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f7e66d979d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f7e66d979d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f7e66d979d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f7e66d979d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the heatmap is generated, we decided to use 6 variances that show the most correlation with the disease which are: age, weight, ap_high, ap_low, cholesterol, and glucose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f7e66d979d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f7e66d979d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f7e66d979d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f7e66d979d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apply machine learning, we decided to use 80% of the data for training and 20% of the data for testing.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 demonstrate, </a:t>
            </a:r>
            <a:r>
              <a:rPr lang="en">
                <a:solidFill>
                  <a:schemeClr val="dk1"/>
                </a:solidFill>
              </a:rPr>
              <a:t>In this example here, there’re 11 variables and 10 rows.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The light green symbolizes the data I would use for x_train, the dark green is y_train,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Light orange is x_test, and dark orange is y_test.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According to the code here, we can see that it took the 6 variables we chose and the corresponding result.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And it splits the data as 0.2 is the test_size and 0.8 is the train_size.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f71a1b55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f71a1b55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.jp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Relationship Id="rId4" Type="http://schemas.openxmlformats.org/officeDocument/2006/relationships/image" Target="../media/image20.png"/><Relationship Id="rId5" Type="http://schemas.openxmlformats.org/officeDocument/2006/relationships/image" Target="../media/image19.png"/><Relationship Id="rId6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Relationship Id="rId5" Type="http://schemas.openxmlformats.org/officeDocument/2006/relationships/image" Target="../media/image8.png"/><Relationship Id="rId6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Cardiovascular disease predictive models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</a:t>
            </a:r>
            <a:r>
              <a:rPr lang="en"/>
              <a:t>Yuyang Sun</a:t>
            </a:r>
            <a:r>
              <a:rPr lang="en"/>
              <a:t>, Xinyu Shen, Xinye Li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(DT)</a:t>
            </a:r>
            <a:endParaRPr/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311700" y="1228675"/>
            <a:ext cx="38052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Decision Trees is widely used in machine learning for classification and regression.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By using DT, we could predict the value of a target variable by learning simple decision rules from the data features. </a:t>
            </a: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6350" y="1228675"/>
            <a:ext cx="4722300" cy="30733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311700" y="1228675"/>
            <a:ext cx="3522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 Forest</a:t>
            </a:r>
            <a:r>
              <a:rPr lang="en"/>
              <a:t> is an algorithm widely used in machine learning for classification and regression.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combines the output of multiple decision trees to reach a single result.</a:t>
            </a:r>
            <a:endParaRPr/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675" y="1132738"/>
            <a:ext cx="5004599" cy="3532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Vector machine(SVM)</a:t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11700" y="1228675"/>
            <a:ext cx="39528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SVM is a</a:t>
            </a:r>
            <a:r>
              <a:rPr lang="en"/>
              <a:t> supervised machine learning approach utilized for regression as well as classification.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it does is that it plots each item as a point in n-dimensional space.</a:t>
            </a: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5050" y="1228675"/>
            <a:ext cx="4574700" cy="303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Hyperparameter Tuning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Parameter and hyperparameter?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Fixed before training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 the learning process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Tune the performance of a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our project, we use hyperparameter tuning for decision tree and random forest model.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Before hyperparameter tuning:</a:t>
            </a:r>
            <a:endParaRPr/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91416"/>
            <a:ext cx="8520602" cy="2737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idx="1" type="body"/>
          </p:nvPr>
        </p:nvSpPr>
        <p:spPr>
          <a:xfrm>
            <a:off x="311700" y="519600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Grid search: best combination of hyperparameters</a:t>
            </a:r>
            <a:endParaRPr/>
          </a:p>
        </p:txBody>
      </p:sp>
      <p:pic>
        <p:nvPicPr>
          <p:cNvPr id="166" name="Google Shape;16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303" y="1228900"/>
            <a:ext cx="7798774" cy="3571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idx="1" type="body"/>
          </p:nvPr>
        </p:nvSpPr>
        <p:spPr>
          <a:xfrm>
            <a:off x="319638" y="452100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Training after hyperparameter tuning</a:t>
            </a:r>
            <a:endParaRPr/>
          </a:p>
        </p:txBody>
      </p:sp>
      <p:pic>
        <p:nvPicPr>
          <p:cNvPr id="172" name="Google Shape;1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200" y="1496900"/>
            <a:ext cx="8785475" cy="31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/>
          <p:nvPr>
            <p:ph type="title"/>
          </p:nvPr>
        </p:nvSpPr>
        <p:spPr>
          <a:xfrm>
            <a:off x="392175" y="18387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using prediction model</a:t>
            </a:r>
            <a:endParaRPr/>
          </a:p>
        </p:txBody>
      </p:sp>
      <p:pic>
        <p:nvPicPr>
          <p:cNvPr id="178" name="Google Shape;1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75" y="919500"/>
            <a:ext cx="7398826" cy="402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type="title"/>
          </p:nvPr>
        </p:nvSpPr>
        <p:spPr>
          <a:xfrm>
            <a:off x="311700" y="53260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980">
                <a:solidFill>
                  <a:schemeClr val="dk2"/>
                </a:solidFill>
              </a:rPr>
              <a:t>output:</a:t>
            </a:r>
            <a:endParaRPr sz="2980">
              <a:solidFill>
                <a:schemeClr val="dk2"/>
              </a:solidFill>
            </a:endParaRPr>
          </a:p>
        </p:txBody>
      </p:sp>
      <p:pic>
        <p:nvPicPr>
          <p:cNvPr id="184" name="Google Shape;1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0" y="1743148"/>
            <a:ext cx="9144001" cy="1657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Roles:</a:t>
            </a:r>
            <a:endParaRPr/>
          </a:p>
        </p:txBody>
      </p:sp>
      <p:sp>
        <p:nvSpPr>
          <p:cNvPr id="190" name="Google Shape;190;p31"/>
          <p:cNvSpPr txBox="1"/>
          <p:nvPr>
            <p:ph idx="1" type="body"/>
          </p:nvPr>
        </p:nvSpPr>
        <p:spPr>
          <a:xfrm>
            <a:off x="285150" y="1183075"/>
            <a:ext cx="2800500" cy="36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Yuyang Sun </a:t>
            </a:r>
            <a:endParaRPr b="1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Worked on Support Vector Machine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Worked on User Interface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Graphed factor layout plots</a:t>
            </a:r>
            <a:endParaRPr sz="1600"/>
          </a:p>
        </p:txBody>
      </p:sp>
      <p:sp>
        <p:nvSpPr>
          <p:cNvPr id="191" name="Google Shape;191;p31"/>
          <p:cNvSpPr txBox="1"/>
          <p:nvPr>
            <p:ph idx="1" type="body"/>
          </p:nvPr>
        </p:nvSpPr>
        <p:spPr>
          <a:xfrm>
            <a:off x="3257850" y="1183075"/>
            <a:ext cx="2800500" cy="36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Xinyu Shen </a:t>
            </a:r>
            <a:endParaRPr b="1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Worked on Decision Tree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Graphed Comparison Graphs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Helped on Tuning models for higher accuracy</a:t>
            </a:r>
            <a:endParaRPr sz="1600"/>
          </a:p>
        </p:txBody>
      </p:sp>
      <p:sp>
        <p:nvSpPr>
          <p:cNvPr id="192" name="Google Shape;192;p31"/>
          <p:cNvSpPr txBox="1"/>
          <p:nvPr>
            <p:ph idx="1" type="body"/>
          </p:nvPr>
        </p:nvSpPr>
        <p:spPr>
          <a:xfrm>
            <a:off x="6058350" y="1183075"/>
            <a:ext cx="2800500" cy="36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Xinye Li</a:t>
            </a:r>
            <a:endParaRPr b="1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Gathered datasets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Worked on Random Forest and Logistic Regression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Finished Tuning models for higher accuracy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900" y="1093850"/>
            <a:ext cx="3579732" cy="201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3782" y="2836500"/>
            <a:ext cx="2571750" cy="178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5">
            <a:alphaModFix/>
          </a:blip>
          <a:srcRect b="17615" l="12618" r="16770" t="10073"/>
          <a:stretch/>
        </p:blipFill>
        <p:spPr>
          <a:xfrm>
            <a:off x="4425525" y="1523100"/>
            <a:ext cx="3881500" cy="24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Broad Picture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284250"/>
            <a:ext cx="8520600" cy="29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selecting (KAGGLE) / checking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Correlation(Heatmap) visualization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Select variables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Machine learning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Logistic Regression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Decision Tree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Random Forest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Support vector machine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Accuracy </a:t>
            </a:r>
            <a:r>
              <a:rPr lang="en"/>
              <a:t>Tuning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Patient selection / </a:t>
            </a:r>
            <a:r>
              <a:rPr lang="en"/>
              <a:t>Utilizing</a:t>
            </a:r>
            <a:r>
              <a:rPr lang="en"/>
              <a:t> the models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6138" y="958138"/>
            <a:ext cx="2619375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3053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selecting &amp; checking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b="4653" l="1584" r="0" t="8367"/>
          <a:stretch/>
        </p:blipFill>
        <p:spPr>
          <a:xfrm>
            <a:off x="311700" y="2798675"/>
            <a:ext cx="5883949" cy="159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 rotWithShape="1">
          <a:blip r:embed="rId4">
            <a:alphaModFix/>
          </a:blip>
          <a:srcRect b="0" l="15415" r="3704" t="0"/>
          <a:stretch/>
        </p:blipFill>
        <p:spPr>
          <a:xfrm>
            <a:off x="6252180" y="1622950"/>
            <a:ext cx="2580120" cy="275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3975" y="1131225"/>
            <a:ext cx="3268975" cy="16425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3221400" y="1622950"/>
            <a:ext cx="1500600" cy="65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ORIGINAL DATA-kaggle</a:t>
            </a:r>
            <a:endParaRPr sz="15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3857625" y="3392975"/>
            <a:ext cx="2193600" cy="918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UPDATE the age from dates to years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6321325" y="950900"/>
            <a:ext cx="23664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CHECKING for missing values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</a:t>
            </a:r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453875" y="1648863"/>
            <a:ext cx="2723100" cy="16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Color for each cell = strength and direction of the correlation.</a:t>
            </a:r>
            <a:endParaRPr sz="15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100" y="3900393"/>
            <a:ext cx="4345800" cy="1112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9475" y="417500"/>
            <a:ext cx="5117424" cy="3988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graphs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00" y="980500"/>
            <a:ext cx="3591300" cy="204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13" y="3023138"/>
            <a:ext cx="3591300" cy="2120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9763" y="980500"/>
            <a:ext cx="3528226" cy="197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21275" y="3023150"/>
            <a:ext cx="3806714" cy="204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made the comparison graphs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650" y="987550"/>
            <a:ext cx="3627849" cy="199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100" y="2979525"/>
            <a:ext cx="1466672" cy="199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59775" y="2979525"/>
            <a:ext cx="1380269" cy="199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 rotWithShape="1">
          <a:blip r:embed="rId6">
            <a:alphaModFix/>
          </a:blip>
          <a:srcRect b="21660" l="0" r="0" t="0"/>
          <a:stretch/>
        </p:blipFill>
        <p:spPr>
          <a:xfrm>
            <a:off x="4154425" y="1545447"/>
            <a:ext cx="4808700" cy="205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990750" y="64825"/>
            <a:ext cx="71625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the models ( 80%training, 20%testing)</a:t>
            </a:r>
            <a:endParaRPr/>
          </a:p>
        </p:txBody>
      </p:sp>
      <p:graphicFrame>
        <p:nvGraphicFramePr>
          <p:cNvPr id="115" name="Google Shape;115;p20"/>
          <p:cNvGraphicFramePr/>
          <p:nvPr/>
        </p:nvGraphicFramePr>
        <p:xfrm>
          <a:off x="84113" y="70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{5BBAEA5F-C439-45B6-8F37-25CBEDB4033B}</a:tableStyleId>
              </a:tblPr>
              <a:tblGrid>
                <a:gridCol w="652050"/>
                <a:gridCol w="652050"/>
                <a:gridCol w="652050"/>
                <a:gridCol w="652050"/>
                <a:gridCol w="652050"/>
                <a:gridCol w="652050"/>
                <a:gridCol w="652050"/>
                <a:gridCol w="652050"/>
                <a:gridCol w="652050"/>
                <a:gridCol w="652050"/>
                <a:gridCol w="652050"/>
                <a:gridCol w="652050"/>
                <a:gridCol w="652050"/>
              </a:tblGrid>
              <a:tr h="460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VAR3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VAR6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VAR7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VAR8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VAR9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VAR10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VAR11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✅/❌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29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29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29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29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4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29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5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29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6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29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7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29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29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9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highlight>
                          <a:srgbClr val="F6B26B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</a:tr>
              <a:tr h="29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10</a:t>
                      </a:r>
                      <a:endParaRPr sz="10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highlight>
                          <a:srgbClr val="F6B26B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</a:tr>
            </a:tbl>
          </a:graphicData>
        </a:graphic>
      </p:graphicFrame>
      <p:sp>
        <p:nvSpPr>
          <p:cNvPr id="116" name="Google Shape;116;p20"/>
          <p:cNvSpPr txBox="1"/>
          <p:nvPr/>
        </p:nvSpPr>
        <p:spPr>
          <a:xfrm>
            <a:off x="3287063" y="2340900"/>
            <a:ext cx="11856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x_train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7903688" y="2340888"/>
            <a:ext cx="11562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y</a:t>
            </a: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_train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3223338" y="4405900"/>
            <a:ext cx="11856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x_test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7903688" y="4477125"/>
            <a:ext cx="10221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y_test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425" y="3239363"/>
            <a:ext cx="7454044" cy="8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-119825" y="995725"/>
            <a:ext cx="3825000" cy="3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7385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41"/>
              <a:buChar char="●"/>
            </a:pPr>
            <a:r>
              <a:rPr lang="en" sz="1240"/>
              <a:t>It’s a basic statistical model using a logistic function to estimate the probability of a binary outcome based on the input factors.</a:t>
            </a:r>
            <a:endParaRPr sz="1240"/>
          </a:p>
          <a:p>
            <a:pPr indent="-307385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41"/>
              <a:buChar char="●"/>
            </a:pPr>
            <a:r>
              <a:rPr lang="en" sz="1240"/>
              <a:t>It models the outcome of the probability of 0 and 1- either getting the cardiovascular disease or not. </a:t>
            </a:r>
            <a:endParaRPr sz="1495"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7550" y="1178125"/>
            <a:ext cx="5010285" cy="334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